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728" r:id="rId5"/>
    <p:sldId id="729"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F50376-CBE0-A626-F62D-B46CA76C6A39}" name="Espaillat, Tahimy A MAJ USARMY HQDA OTJAG (USA)" initials="TE" userId="S::tahimy.a.espaillat.mil@army.mil::e00ed0bb-6deb-46df-98a3-316b4046845c" providerId="AD"/>
  <p188:author id="{8C03B7E1-F908-DC08-D282-5E9C5FE1C783}" name="Browell, Andrew J (AJ) MAJ USARMY HQDA OTJAG (USA)" initials="AB" userId="S::andrew.j.browell.mil@army.mil::bf3d2c21-8195-4563-9a51-b5db7b3802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D1"/>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lgore, Alexandra K MAJ USARMY HQDA DCS G-1 (USA)" userId="de2b388e-e61d-4054-addb-3b273ee05cf8" providerId="ADAL" clId="{8B10E514-0B49-432B-8DED-4CA803A325A8}"/>
    <pc:docChg chg="modSld">
      <pc:chgData name="Kilgore, Alexandra K MAJ USARMY HQDA DCS G-1 (USA)" userId="de2b388e-e61d-4054-addb-3b273ee05cf8" providerId="ADAL" clId="{8B10E514-0B49-432B-8DED-4CA803A325A8}" dt="2025-05-20T20:19:17.860" v="1" actId="14734"/>
      <pc:docMkLst>
        <pc:docMk/>
      </pc:docMkLst>
      <pc:sldChg chg="modSp mod">
        <pc:chgData name="Kilgore, Alexandra K MAJ USARMY HQDA DCS G-1 (USA)" userId="de2b388e-e61d-4054-addb-3b273ee05cf8" providerId="ADAL" clId="{8B10E514-0B49-432B-8DED-4CA803A325A8}" dt="2025-05-20T20:19:17.860" v="1" actId="14734"/>
        <pc:sldMkLst>
          <pc:docMk/>
          <pc:sldMk cId="4110136674" sldId="728"/>
        </pc:sldMkLst>
        <pc:graphicFrameChg chg="modGraphic">
          <ac:chgData name="Kilgore, Alexandra K MAJ USARMY HQDA DCS G-1 (USA)" userId="de2b388e-e61d-4054-addb-3b273ee05cf8" providerId="ADAL" clId="{8B10E514-0B49-432B-8DED-4CA803A325A8}" dt="2025-05-20T20:19:17.860" v="1" actId="14734"/>
          <ac:graphicFrameMkLst>
            <pc:docMk/>
            <pc:sldMk cId="4110136674" sldId="728"/>
            <ac:graphicFrameMk id="2" creationId="{63B5F5DD-E2BA-7673-1063-9407946BDDB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37840" cy="466435"/>
          </a:xfrm>
          <a:prstGeom prst="rect">
            <a:avLst/>
          </a:prstGeom>
        </p:spPr>
        <p:txBody>
          <a:bodyPr vert="horz" lIns="93176" tIns="46587" rIns="93176" bIns="46587" rtlCol="0"/>
          <a:lstStyle>
            <a:lvl1pPr algn="l">
              <a:defRPr sz="1200"/>
            </a:lvl1pPr>
          </a:lstStyle>
          <a:p>
            <a:endParaRPr lang="en-US"/>
          </a:p>
        </p:txBody>
      </p:sp>
      <p:sp>
        <p:nvSpPr>
          <p:cNvPr id="3" name="Date Placeholder 2"/>
          <p:cNvSpPr>
            <a:spLocks noGrp="1"/>
          </p:cNvSpPr>
          <p:nvPr>
            <p:ph type="dt" idx="1"/>
          </p:nvPr>
        </p:nvSpPr>
        <p:spPr>
          <a:xfrm>
            <a:off x="3970941" y="2"/>
            <a:ext cx="3037840" cy="466435"/>
          </a:xfrm>
          <a:prstGeom prst="rect">
            <a:avLst/>
          </a:prstGeom>
        </p:spPr>
        <p:txBody>
          <a:bodyPr vert="horz" lIns="93176" tIns="46587" rIns="93176" bIns="46587" rtlCol="0"/>
          <a:lstStyle>
            <a:lvl1pPr algn="r">
              <a:defRPr sz="1200"/>
            </a:lvl1pPr>
          </a:lstStyle>
          <a:p>
            <a:fld id="{06796177-9D53-48DD-B145-66D8B39031EE}" type="datetimeFigureOut">
              <a:rPr lang="en-US" smtClean="0"/>
              <a:t>5/20/2025</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6" tIns="46587" rIns="93176" bIns="46587" rtlCol="0" anchor="ctr"/>
          <a:lstStyle/>
          <a:p>
            <a:endParaRPr lang="en-US"/>
          </a:p>
        </p:txBody>
      </p:sp>
      <p:sp>
        <p:nvSpPr>
          <p:cNvPr id="5" name="Notes Placeholder 4"/>
          <p:cNvSpPr>
            <a:spLocks noGrp="1"/>
          </p:cNvSpPr>
          <p:nvPr>
            <p:ph type="body" sz="quarter" idx="3"/>
          </p:nvPr>
        </p:nvSpPr>
        <p:spPr>
          <a:xfrm>
            <a:off x="701040" y="4473895"/>
            <a:ext cx="5608320" cy="3660458"/>
          </a:xfrm>
          <a:prstGeom prst="rect">
            <a:avLst/>
          </a:prstGeom>
        </p:spPr>
        <p:txBody>
          <a:bodyPr vert="horz" lIns="93176" tIns="46587" rIns="93176"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4"/>
          </a:xfrm>
          <a:prstGeom prst="rect">
            <a:avLst/>
          </a:prstGeom>
        </p:spPr>
        <p:txBody>
          <a:bodyPr vert="horz" lIns="93176" tIns="46587" rIns="93176" bIns="46587"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70"/>
            <a:ext cx="3037840" cy="466434"/>
          </a:xfrm>
          <a:prstGeom prst="rect">
            <a:avLst/>
          </a:prstGeom>
        </p:spPr>
        <p:txBody>
          <a:bodyPr vert="horz" lIns="93176" tIns="46587" rIns="93176" bIns="46587" rtlCol="0" anchor="b"/>
          <a:lstStyle>
            <a:lvl1pPr algn="r">
              <a:defRPr sz="1200"/>
            </a:lvl1pPr>
          </a:lstStyle>
          <a:p>
            <a:fld id="{84BF7AD7-2C56-4BBB-A2D4-5B91452926E1}" type="slidenum">
              <a:rPr lang="en-US" smtClean="0"/>
              <a:t>‹#›</a:t>
            </a:fld>
            <a:endParaRPr lang="en-US"/>
          </a:p>
        </p:txBody>
      </p:sp>
    </p:spTree>
    <p:extLst>
      <p:ext uri="{BB962C8B-B14F-4D97-AF65-F5344CB8AC3E}">
        <p14:creationId xmlns:p14="http://schemas.microsoft.com/office/powerpoint/2010/main" val="2720876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BF7AD7-2C56-4BBB-A2D4-5B91452926E1}" type="slidenum">
              <a:rPr lang="en-US" smtClean="0"/>
              <a:t>1</a:t>
            </a:fld>
            <a:endParaRPr lang="en-US"/>
          </a:p>
        </p:txBody>
      </p:sp>
    </p:spTree>
    <p:extLst>
      <p:ext uri="{BB962C8B-B14F-4D97-AF65-F5344CB8AC3E}">
        <p14:creationId xmlns:p14="http://schemas.microsoft.com/office/powerpoint/2010/main" val="7900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BF7AD7-2C56-4BBB-A2D4-5B91452926E1}" type="slidenum">
              <a:rPr lang="en-US" smtClean="0"/>
              <a:t>2</a:t>
            </a:fld>
            <a:endParaRPr lang="en-US"/>
          </a:p>
        </p:txBody>
      </p:sp>
    </p:spTree>
    <p:extLst>
      <p:ext uri="{BB962C8B-B14F-4D97-AF65-F5344CB8AC3E}">
        <p14:creationId xmlns:p14="http://schemas.microsoft.com/office/powerpoint/2010/main" val="4273838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45197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15"/>
          <p:cNvSpPr>
            <a:spLocks noChangeArrowheads="1"/>
          </p:cNvSpPr>
          <p:nvPr userDrawn="1"/>
        </p:nvSpPr>
        <p:spPr bwMode="auto">
          <a:xfrm>
            <a:off x="1176376" y="767404"/>
            <a:ext cx="9763472" cy="63947"/>
          </a:xfrm>
          <a:prstGeom prst="rect">
            <a:avLst/>
          </a:prstGeom>
          <a:solidFill>
            <a:srgbClr val="EABD00"/>
          </a:solidFill>
          <a:ln w="9525" algn="ctr">
            <a:noFill/>
            <a:round/>
            <a:headEnd/>
            <a:tailEnd/>
          </a:ln>
        </p:spPr>
        <p:txBody>
          <a:bodyPr lIns="76113" tIns="38056" rIns="76113" bIns="38056"/>
          <a:lstStyle/>
          <a:p>
            <a:pPr defTabSz="759860" eaLnBrk="0" hangingPunct="0"/>
            <a:endParaRPr lang="en-US" sz="1415" b="1">
              <a:solidFill>
                <a:srgbClr val="000000"/>
              </a:solidFill>
              <a:latin typeface="Arial" panose="020B0604020202020204" pitchFamily="34" charset="0"/>
              <a:cs typeface="Arial" panose="020B0604020202020204" pitchFamily="34" charset="0"/>
            </a:endParaRPr>
          </a:p>
        </p:txBody>
      </p:sp>
      <p:sp>
        <p:nvSpPr>
          <p:cNvPr id="2" name="Slide Number Placeholder 5">
            <a:extLst>
              <a:ext uri="{FF2B5EF4-FFF2-40B4-BE49-F238E27FC236}">
                <a16:creationId xmlns:a16="http://schemas.microsoft.com/office/drawing/2014/main" id="{0DC560C8-237A-8069-B7E2-94EA8E55AF4D}"/>
              </a:ext>
            </a:extLst>
          </p:cNvPr>
          <p:cNvSpPr>
            <a:spLocks noGrp="1"/>
          </p:cNvSpPr>
          <p:nvPr>
            <p:ph type="sldNum" sz="quarter" idx="4"/>
          </p:nvPr>
        </p:nvSpPr>
        <p:spPr>
          <a:xfrm>
            <a:off x="11387328" y="6520499"/>
            <a:ext cx="744347"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E11DEA41-05C3-4FDD-A4E6-151E6A6B5FE2}" type="slidenum">
              <a:rPr lang="en-US" smtClean="0"/>
              <a:pPr/>
              <a:t>‹#›</a:t>
            </a:fld>
            <a:endParaRPr lang="en-US"/>
          </a:p>
        </p:txBody>
      </p:sp>
      <p:sp>
        <p:nvSpPr>
          <p:cNvPr id="8" name="object 12">
            <a:extLst>
              <a:ext uri="{FF2B5EF4-FFF2-40B4-BE49-F238E27FC236}">
                <a16:creationId xmlns:a16="http://schemas.microsoft.com/office/drawing/2014/main" id="{D38EA1A2-4232-A368-360A-4CB174C691F1}"/>
              </a:ext>
            </a:extLst>
          </p:cNvPr>
          <p:cNvSpPr txBox="1"/>
          <p:nvPr userDrawn="1"/>
        </p:nvSpPr>
        <p:spPr>
          <a:xfrm>
            <a:off x="8697343" y="6534831"/>
            <a:ext cx="2689985" cy="294953"/>
          </a:xfrm>
          <a:prstGeom prst="rect">
            <a:avLst/>
          </a:prstGeom>
        </p:spPr>
        <p:txBody>
          <a:bodyPr vert="horz" wrap="square" lIns="0" tIns="0" rIns="0" bIns="0" rtlCol="0">
            <a:spAutoFit/>
          </a:bodyPr>
          <a:lstStyle/>
          <a:p>
            <a:pPr marL="12700">
              <a:lnSpc>
                <a:spcPts val="2315"/>
              </a:lnSpc>
            </a:pPr>
            <a:r>
              <a:rPr sz="2000" b="1">
                <a:solidFill>
                  <a:srgbClr val="FFC002"/>
                </a:solidFill>
                <a:latin typeface="Arial"/>
                <a:cs typeface="Arial"/>
              </a:rPr>
              <a:t>BE</a:t>
            </a:r>
            <a:r>
              <a:rPr sz="2000" b="1" spc="-120">
                <a:solidFill>
                  <a:srgbClr val="FFC002"/>
                </a:solidFill>
                <a:latin typeface="Arial"/>
                <a:cs typeface="Arial"/>
              </a:rPr>
              <a:t> </a:t>
            </a:r>
            <a:r>
              <a:rPr sz="2000" b="1">
                <a:solidFill>
                  <a:srgbClr val="FFC002"/>
                </a:solidFill>
                <a:latin typeface="Arial"/>
                <a:cs typeface="Arial"/>
              </a:rPr>
              <a:t>ALL</a:t>
            </a:r>
            <a:r>
              <a:rPr sz="2000" b="1" spc="-114">
                <a:solidFill>
                  <a:srgbClr val="FFC002"/>
                </a:solidFill>
                <a:latin typeface="Arial"/>
                <a:cs typeface="Arial"/>
              </a:rPr>
              <a:t> </a:t>
            </a:r>
            <a:r>
              <a:rPr sz="2000" b="1">
                <a:solidFill>
                  <a:srgbClr val="FFC002"/>
                </a:solidFill>
                <a:latin typeface="Arial"/>
                <a:cs typeface="Arial"/>
              </a:rPr>
              <a:t>YOU</a:t>
            </a:r>
            <a:r>
              <a:rPr sz="2000" b="1" spc="-55">
                <a:solidFill>
                  <a:srgbClr val="FFC002"/>
                </a:solidFill>
                <a:latin typeface="Arial"/>
                <a:cs typeface="Arial"/>
              </a:rPr>
              <a:t> </a:t>
            </a:r>
            <a:r>
              <a:rPr sz="2000" b="1">
                <a:solidFill>
                  <a:srgbClr val="FFC002"/>
                </a:solidFill>
                <a:latin typeface="Arial"/>
                <a:cs typeface="Arial"/>
              </a:rPr>
              <a:t>CAN</a:t>
            </a:r>
            <a:r>
              <a:rPr sz="2000" b="1" spc="-55">
                <a:solidFill>
                  <a:srgbClr val="FFC002"/>
                </a:solidFill>
                <a:latin typeface="Arial"/>
                <a:cs typeface="Arial"/>
              </a:rPr>
              <a:t> </a:t>
            </a:r>
            <a:r>
              <a:rPr sz="2000" b="1" spc="-25">
                <a:solidFill>
                  <a:srgbClr val="FFC002"/>
                </a:solidFill>
                <a:latin typeface="Arial"/>
                <a:cs typeface="Arial"/>
              </a:rPr>
              <a:t>BE</a:t>
            </a:r>
            <a:endParaRPr sz="2000">
              <a:latin typeface="Arial"/>
              <a:cs typeface="Arial"/>
            </a:endParaRPr>
          </a:p>
        </p:txBody>
      </p:sp>
      <p:grpSp>
        <p:nvGrpSpPr>
          <p:cNvPr id="10" name="Group 9">
            <a:extLst>
              <a:ext uri="{FF2B5EF4-FFF2-40B4-BE49-F238E27FC236}">
                <a16:creationId xmlns:a16="http://schemas.microsoft.com/office/drawing/2014/main" id="{F0D7150C-1172-599F-51B7-A984452CBAAD}"/>
              </a:ext>
            </a:extLst>
          </p:cNvPr>
          <p:cNvGrpSpPr/>
          <p:nvPr userDrawn="1"/>
        </p:nvGrpSpPr>
        <p:grpSpPr>
          <a:xfrm>
            <a:off x="133350" y="60326"/>
            <a:ext cx="2057401" cy="599984"/>
            <a:chOff x="133350" y="60325"/>
            <a:chExt cx="2057401" cy="599984"/>
          </a:xfrm>
        </p:grpSpPr>
        <p:pic>
          <p:nvPicPr>
            <p:cNvPr id="11" name="U.S. Army" descr="U.S. Army">
              <a:extLst>
                <a:ext uri="{FF2B5EF4-FFF2-40B4-BE49-F238E27FC236}">
                  <a16:creationId xmlns:a16="http://schemas.microsoft.com/office/drawing/2014/main" id="{95D6F657-F1B4-21F3-1A2B-B9C07FF5097D}"/>
                </a:ext>
              </a:extLst>
            </p:cNvPr>
            <p:cNvPicPr>
              <a:picLocks noChangeAspect="1"/>
            </p:cNvPicPr>
            <p:nvPr userDrawn="1"/>
          </p:nvPicPr>
          <p:blipFill rotWithShape="1">
            <a:blip r:embed="rId3"/>
            <a:srcRect l="8482" t="19977" r="4069" b="12490"/>
            <a:stretch/>
          </p:blipFill>
          <p:spPr bwMode="black">
            <a:xfrm>
              <a:off x="133350" y="60325"/>
              <a:ext cx="2057401" cy="599984"/>
            </a:xfrm>
            <a:prstGeom prst="rect">
              <a:avLst/>
            </a:prstGeom>
            <a:noFill/>
          </p:spPr>
        </p:pic>
        <p:sp>
          <p:nvSpPr>
            <p:cNvPr id="12" name="TextBox 11">
              <a:extLst>
                <a:ext uri="{FF2B5EF4-FFF2-40B4-BE49-F238E27FC236}">
                  <a16:creationId xmlns:a16="http://schemas.microsoft.com/office/drawing/2014/main" id="{4DDBFE93-9A3B-ACBD-DE39-917C75C9713C}"/>
                </a:ext>
              </a:extLst>
            </p:cNvPr>
            <p:cNvSpPr txBox="1"/>
            <p:nvPr userDrawn="1"/>
          </p:nvSpPr>
          <p:spPr>
            <a:xfrm>
              <a:off x="615411" y="452559"/>
              <a:ext cx="1429289" cy="207749"/>
            </a:xfrm>
            <a:prstGeom prst="rect">
              <a:avLst/>
            </a:prstGeom>
            <a:noFill/>
          </p:spPr>
          <p:txBody>
            <a:bodyPr wrap="square" rtlCol="0" anchor="ctr">
              <a:spAutoFit/>
            </a:bodyPr>
            <a:lstStyle/>
            <a:p>
              <a:pPr algn="l"/>
              <a:r>
                <a:rPr lang="en-US" sz="750" b="1">
                  <a:solidFill>
                    <a:schemeClr val="tx1"/>
                  </a:solidFill>
                  <a:latin typeface="Arial" panose="020B0604020202020204" pitchFamily="34" charset="0"/>
                  <a:cs typeface="Arial" panose="020B0604020202020204" pitchFamily="34" charset="0"/>
                </a:rPr>
                <a:t>HQDA | DCS | G-1 | DMPM </a:t>
              </a:r>
            </a:p>
          </p:txBody>
        </p:sp>
      </p:grpSp>
      <p:pic>
        <p:nvPicPr>
          <p:cNvPr id="13" name="Picture 12" descr="Logo&#10;&#10;Description automatically generated">
            <a:extLst>
              <a:ext uri="{FF2B5EF4-FFF2-40B4-BE49-F238E27FC236}">
                <a16:creationId xmlns:a16="http://schemas.microsoft.com/office/drawing/2014/main" id="{BEFBC9DC-1C36-196E-6F87-5274523E11D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528171" y="42312"/>
            <a:ext cx="603504" cy="603504"/>
          </a:xfrm>
          <a:prstGeom prst="rect">
            <a:avLst/>
          </a:prstGeom>
        </p:spPr>
      </p:pic>
    </p:spTree>
    <p:extLst>
      <p:ext uri="{BB962C8B-B14F-4D97-AF65-F5344CB8AC3E}">
        <p14:creationId xmlns:p14="http://schemas.microsoft.com/office/powerpoint/2010/main" val="1481920049"/>
      </p:ext>
    </p:extLst>
  </p:cSld>
  <p:clrMap bg1="lt1" tx1="dk1" bg2="lt2" tx2="dk2" accent1="accent1" accent2="accent2" accent3="accent3" accent4="accent4" accent5="accent5" accent6="accent6" hlink="hlink" folHlink="folHlink"/>
  <p:sldLayoutIdLst>
    <p:sldLayoutId id="2147483684" r:id="rId1"/>
  </p:sldLayoutIdLst>
  <p:hf sldNum="0" hdr="0" dt="0"/>
  <p:txStyles>
    <p:titleStyle>
      <a:lvl1pPr algn="ctr" rtl="0" eaLnBrk="0" fontAlgn="base" hangingPunct="0">
        <a:spcBef>
          <a:spcPct val="0"/>
        </a:spcBef>
        <a:spcAft>
          <a:spcPct val="0"/>
        </a:spcAft>
        <a:defRPr sz="3663" kern="1200">
          <a:solidFill>
            <a:schemeClr val="tx1"/>
          </a:solidFill>
          <a:latin typeface="+mj-lt"/>
          <a:ea typeface="+mj-ea"/>
          <a:cs typeface="+mj-cs"/>
        </a:defRPr>
      </a:lvl1pPr>
      <a:lvl2pPr algn="ctr" rtl="0" eaLnBrk="0" fontAlgn="base" hangingPunct="0">
        <a:spcBef>
          <a:spcPct val="0"/>
        </a:spcBef>
        <a:spcAft>
          <a:spcPct val="0"/>
        </a:spcAft>
        <a:defRPr sz="3663">
          <a:solidFill>
            <a:schemeClr val="tx1"/>
          </a:solidFill>
          <a:latin typeface="Calibri" pitchFamily="34" charset="0"/>
        </a:defRPr>
      </a:lvl2pPr>
      <a:lvl3pPr algn="ctr" rtl="0" eaLnBrk="0" fontAlgn="base" hangingPunct="0">
        <a:spcBef>
          <a:spcPct val="0"/>
        </a:spcBef>
        <a:spcAft>
          <a:spcPct val="0"/>
        </a:spcAft>
        <a:defRPr sz="3663">
          <a:solidFill>
            <a:schemeClr val="tx1"/>
          </a:solidFill>
          <a:latin typeface="Calibri" pitchFamily="34" charset="0"/>
        </a:defRPr>
      </a:lvl3pPr>
      <a:lvl4pPr algn="ctr" rtl="0" eaLnBrk="0" fontAlgn="base" hangingPunct="0">
        <a:spcBef>
          <a:spcPct val="0"/>
        </a:spcBef>
        <a:spcAft>
          <a:spcPct val="0"/>
        </a:spcAft>
        <a:defRPr sz="3663">
          <a:solidFill>
            <a:schemeClr val="tx1"/>
          </a:solidFill>
          <a:latin typeface="Calibri" pitchFamily="34" charset="0"/>
        </a:defRPr>
      </a:lvl4pPr>
      <a:lvl5pPr algn="ctr" rtl="0" eaLnBrk="0" fontAlgn="base" hangingPunct="0">
        <a:spcBef>
          <a:spcPct val="0"/>
        </a:spcBef>
        <a:spcAft>
          <a:spcPct val="0"/>
        </a:spcAft>
        <a:defRPr sz="3663">
          <a:solidFill>
            <a:schemeClr val="tx1"/>
          </a:solidFill>
          <a:latin typeface="Calibri" pitchFamily="34" charset="0"/>
        </a:defRPr>
      </a:lvl5pPr>
      <a:lvl6pPr marL="380568" algn="ctr" rtl="0" fontAlgn="base">
        <a:spcBef>
          <a:spcPct val="0"/>
        </a:spcBef>
        <a:spcAft>
          <a:spcPct val="0"/>
        </a:spcAft>
        <a:defRPr sz="3663">
          <a:solidFill>
            <a:schemeClr val="tx1"/>
          </a:solidFill>
          <a:latin typeface="Calibri" pitchFamily="34" charset="0"/>
        </a:defRPr>
      </a:lvl6pPr>
      <a:lvl7pPr marL="761135" algn="ctr" rtl="0" fontAlgn="base">
        <a:spcBef>
          <a:spcPct val="0"/>
        </a:spcBef>
        <a:spcAft>
          <a:spcPct val="0"/>
        </a:spcAft>
        <a:defRPr sz="3663">
          <a:solidFill>
            <a:schemeClr val="tx1"/>
          </a:solidFill>
          <a:latin typeface="Calibri" pitchFamily="34" charset="0"/>
        </a:defRPr>
      </a:lvl7pPr>
      <a:lvl8pPr marL="1141703" algn="ctr" rtl="0" fontAlgn="base">
        <a:spcBef>
          <a:spcPct val="0"/>
        </a:spcBef>
        <a:spcAft>
          <a:spcPct val="0"/>
        </a:spcAft>
        <a:defRPr sz="3663">
          <a:solidFill>
            <a:schemeClr val="tx1"/>
          </a:solidFill>
          <a:latin typeface="Calibri" pitchFamily="34" charset="0"/>
        </a:defRPr>
      </a:lvl8pPr>
      <a:lvl9pPr marL="1522270" algn="ctr" rtl="0" fontAlgn="base">
        <a:spcBef>
          <a:spcPct val="0"/>
        </a:spcBef>
        <a:spcAft>
          <a:spcPct val="0"/>
        </a:spcAft>
        <a:defRPr sz="3663">
          <a:solidFill>
            <a:schemeClr val="tx1"/>
          </a:solidFill>
          <a:latin typeface="Calibri" pitchFamily="34" charset="0"/>
        </a:defRPr>
      </a:lvl9pPr>
    </p:titleStyle>
    <p:bodyStyle>
      <a:lvl1pPr marL="284122" indent="-284122" algn="l" rtl="0" eaLnBrk="0" fontAlgn="base" hangingPunct="0">
        <a:spcBef>
          <a:spcPct val="20000"/>
        </a:spcBef>
        <a:spcAft>
          <a:spcPct val="0"/>
        </a:spcAft>
        <a:buFont typeface="Arial" charset="0"/>
        <a:buChar char="•"/>
        <a:defRPr sz="2664" kern="1200">
          <a:solidFill>
            <a:schemeClr val="tx1"/>
          </a:solidFill>
          <a:latin typeface="+mn-lt"/>
          <a:ea typeface="+mn-ea"/>
          <a:cs typeface="+mn-cs"/>
        </a:defRPr>
      </a:lvl1pPr>
      <a:lvl2pPr marL="617138" indent="-236548" algn="l" rtl="0" eaLnBrk="0" fontAlgn="base" hangingPunct="0">
        <a:spcBef>
          <a:spcPct val="20000"/>
        </a:spcBef>
        <a:spcAft>
          <a:spcPct val="0"/>
        </a:spcAft>
        <a:buFont typeface="Arial" charset="0"/>
        <a:buChar char="–"/>
        <a:defRPr sz="2331" kern="1200">
          <a:solidFill>
            <a:schemeClr val="tx1"/>
          </a:solidFill>
          <a:latin typeface="+mn-lt"/>
          <a:ea typeface="+mn-ea"/>
          <a:cs typeface="+mn-cs"/>
        </a:defRPr>
      </a:lvl2pPr>
      <a:lvl3pPr marL="950155" indent="-188974" algn="l" rtl="0" eaLnBrk="0" fontAlgn="base" hangingPunct="0">
        <a:spcBef>
          <a:spcPct val="20000"/>
        </a:spcBef>
        <a:spcAft>
          <a:spcPct val="0"/>
        </a:spcAft>
        <a:buFont typeface="Arial" charset="0"/>
        <a:buChar char="•"/>
        <a:defRPr sz="1998" kern="1200">
          <a:solidFill>
            <a:schemeClr val="tx1"/>
          </a:solidFill>
          <a:latin typeface="+mn-lt"/>
          <a:ea typeface="+mn-ea"/>
          <a:cs typeface="+mn-cs"/>
        </a:defRPr>
      </a:lvl3pPr>
      <a:lvl4pPr marL="1330746" indent="-188974" algn="l" rtl="0" eaLnBrk="0" fontAlgn="base" hangingPunct="0">
        <a:spcBef>
          <a:spcPct val="20000"/>
        </a:spcBef>
        <a:spcAft>
          <a:spcPct val="0"/>
        </a:spcAft>
        <a:buFont typeface="Arial" charset="0"/>
        <a:buChar char="–"/>
        <a:defRPr sz="1665" kern="1200">
          <a:solidFill>
            <a:schemeClr val="tx1"/>
          </a:solidFill>
          <a:latin typeface="+mn-lt"/>
          <a:ea typeface="+mn-ea"/>
          <a:cs typeface="+mn-cs"/>
        </a:defRPr>
      </a:lvl4pPr>
      <a:lvl5pPr marL="1711336" indent="-188974" algn="l" rtl="0" eaLnBrk="0" fontAlgn="base" hangingPunct="0">
        <a:spcBef>
          <a:spcPct val="20000"/>
        </a:spcBef>
        <a:spcAft>
          <a:spcPct val="0"/>
        </a:spcAft>
        <a:buFont typeface="Arial" charset="0"/>
        <a:buChar char="»"/>
        <a:defRPr sz="1665" kern="1200">
          <a:solidFill>
            <a:schemeClr val="tx1"/>
          </a:solidFill>
          <a:latin typeface="+mn-lt"/>
          <a:ea typeface="+mn-ea"/>
          <a:cs typeface="+mn-cs"/>
        </a:defRPr>
      </a:lvl5pPr>
      <a:lvl6pPr marL="2093122" indent="-190284" algn="l" defTabSz="761135" rtl="0" eaLnBrk="1" latinLnBrk="0" hangingPunct="1">
        <a:spcBef>
          <a:spcPct val="20000"/>
        </a:spcBef>
        <a:buFont typeface="Arial" pitchFamily="34" charset="0"/>
        <a:buChar char="•"/>
        <a:defRPr sz="1665" kern="1200">
          <a:solidFill>
            <a:schemeClr val="tx1"/>
          </a:solidFill>
          <a:latin typeface="+mn-lt"/>
          <a:ea typeface="+mn-ea"/>
          <a:cs typeface="+mn-cs"/>
        </a:defRPr>
      </a:lvl6pPr>
      <a:lvl7pPr marL="2473689" indent="-190284" algn="l" defTabSz="761135" rtl="0" eaLnBrk="1" latinLnBrk="0" hangingPunct="1">
        <a:spcBef>
          <a:spcPct val="20000"/>
        </a:spcBef>
        <a:buFont typeface="Arial" pitchFamily="34" charset="0"/>
        <a:buChar char="•"/>
        <a:defRPr sz="1665" kern="1200">
          <a:solidFill>
            <a:schemeClr val="tx1"/>
          </a:solidFill>
          <a:latin typeface="+mn-lt"/>
          <a:ea typeface="+mn-ea"/>
          <a:cs typeface="+mn-cs"/>
        </a:defRPr>
      </a:lvl7pPr>
      <a:lvl8pPr marL="2854258" indent="-190284" algn="l" defTabSz="761135" rtl="0" eaLnBrk="1" latinLnBrk="0" hangingPunct="1">
        <a:spcBef>
          <a:spcPct val="20000"/>
        </a:spcBef>
        <a:buFont typeface="Arial" pitchFamily="34" charset="0"/>
        <a:buChar char="•"/>
        <a:defRPr sz="1665" kern="1200">
          <a:solidFill>
            <a:schemeClr val="tx1"/>
          </a:solidFill>
          <a:latin typeface="+mn-lt"/>
          <a:ea typeface="+mn-ea"/>
          <a:cs typeface="+mn-cs"/>
        </a:defRPr>
      </a:lvl8pPr>
      <a:lvl9pPr marL="3234824" indent="-190284" algn="l" defTabSz="761135" rtl="0" eaLnBrk="1" latinLnBrk="0" hangingPunct="1">
        <a:spcBef>
          <a:spcPct val="20000"/>
        </a:spcBef>
        <a:buFont typeface="Arial" pitchFamily="34" charset="0"/>
        <a:buChar char="•"/>
        <a:defRPr sz="1665" kern="1200">
          <a:solidFill>
            <a:schemeClr val="tx1"/>
          </a:solidFill>
          <a:latin typeface="+mn-lt"/>
          <a:ea typeface="+mn-ea"/>
          <a:cs typeface="+mn-cs"/>
        </a:defRPr>
      </a:lvl9pPr>
    </p:bodyStyle>
    <p:otherStyle>
      <a:defPPr>
        <a:defRPr lang="en-US"/>
      </a:defPPr>
      <a:lvl1pPr marL="0" algn="l" defTabSz="761135" rtl="0" eaLnBrk="1" latinLnBrk="0" hangingPunct="1">
        <a:defRPr sz="1498" kern="1200">
          <a:solidFill>
            <a:schemeClr val="tx1"/>
          </a:solidFill>
          <a:latin typeface="+mn-lt"/>
          <a:ea typeface="+mn-ea"/>
          <a:cs typeface="+mn-cs"/>
        </a:defRPr>
      </a:lvl1pPr>
      <a:lvl2pPr marL="380568" algn="l" defTabSz="761135" rtl="0" eaLnBrk="1" latinLnBrk="0" hangingPunct="1">
        <a:defRPr sz="1498" kern="1200">
          <a:solidFill>
            <a:schemeClr val="tx1"/>
          </a:solidFill>
          <a:latin typeface="+mn-lt"/>
          <a:ea typeface="+mn-ea"/>
          <a:cs typeface="+mn-cs"/>
        </a:defRPr>
      </a:lvl2pPr>
      <a:lvl3pPr marL="761135" algn="l" defTabSz="761135" rtl="0" eaLnBrk="1" latinLnBrk="0" hangingPunct="1">
        <a:defRPr sz="1498" kern="1200">
          <a:solidFill>
            <a:schemeClr val="tx1"/>
          </a:solidFill>
          <a:latin typeface="+mn-lt"/>
          <a:ea typeface="+mn-ea"/>
          <a:cs typeface="+mn-cs"/>
        </a:defRPr>
      </a:lvl3pPr>
      <a:lvl4pPr marL="1141703" algn="l" defTabSz="761135" rtl="0" eaLnBrk="1" latinLnBrk="0" hangingPunct="1">
        <a:defRPr sz="1498" kern="1200">
          <a:solidFill>
            <a:schemeClr val="tx1"/>
          </a:solidFill>
          <a:latin typeface="+mn-lt"/>
          <a:ea typeface="+mn-ea"/>
          <a:cs typeface="+mn-cs"/>
        </a:defRPr>
      </a:lvl4pPr>
      <a:lvl5pPr marL="1522270" algn="l" defTabSz="761135" rtl="0" eaLnBrk="1" latinLnBrk="0" hangingPunct="1">
        <a:defRPr sz="1498" kern="1200">
          <a:solidFill>
            <a:schemeClr val="tx1"/>
          </a:solidFill>
          <a:latin typeface="+mn-lt"/>
          <a:ea typeface="+mn-ea"/>
          <a:cs typeface="+mn-cs"/>
        </a:defRPr>
      </a:lvl5pPr>
      <a:lvl6pPr marL="1902838" algn="l" defTabSz="761135" rtl="0" eaLnBrk="1" latinLnBrk="0" hangingPunct="1">
        <a:defRPr sz="1498" kern="1200">
          <a:solidFill>
            <a:schemeClr val="tx1"/>
          </a:solidFill>
          <a:latin typeface="+mn-lt"/>
          <a:ea typeface="+mn-ea"/>
          <a:cs typeface="+mn-cs"/>
        </a:defRPr>
      </a:lvl6pPr>
      <a:lvl7pPr marL="2283406" algn="l" defTabSz="761135" rtl="0" eaLnBrk="1" latinLnBrk="0" hangingPunct="1">
        <a:defRPr sz="1498" kern="1200">
          <a:solidFill>
            <a:schemeClr val="tx1"/>
          </a:solidFill>
          <a:latin typeface="+mn-lt"/>
          <a:ea typeface="+mn-ea"/>
          <a:cs typeface="+mn-cs"/>
        </a:defRPr>
      </a:lvl7pPr>
      <a:lvl8pPr marL="2663973" algn="l" defTabSz="761135" rtl="0" eaLnBrk="1" latinLnBrk="0" hangingPunct="1">
        <a:defRPr sz="1498" kern="1200">
          <a:solidFill>
            <a:schemeClr val="tx1"/>
          </a:solidFill>
          <a:latin typeface="+mn-lt"/>
          <a:ea typeface="+mn-ea"/>
          <a:cs typeface="+mn-cs"/>
        </a:defRPr>
      </a:lvl8pPr>
      <a:lvl9pPr marL="3044541" algn="l" defTabSz="761135" rtl="0" eaLnBrk="1" latinLnBrk="0" hangingPunct="1">
        <a:defRPr sz="14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3B5F5DD-E2BA-7673-1063-9407946BDDB3}"/>
              </a:ext>
            </a:extLst>
          </p:cNvPr>
          <p:cNvGraphicFramePr>
            <a:graphicFrameLocks noGrp="1"/>
          </p:cNvGraphicFramePr>
          <p:nvPr>
            <p:extLst>
              <p:ext uri="{D42A27DB-BD31-4B8C-83A1-F6EECF244321}">
                <p14:modId xmlns:p14="http://schemas.microsoft.com/office/powerpoint/2010/main" val="2955059092"/>
              </p:ext>
            </p:extLst>
          </p:nvPr>
        </p:nvGraphicFramePr>
        <p:xfrm>
          <a:off x="219012" y="864014"/>
          <a:ext cx="11869356" cy="5619082"/>
        </p:xfrm>
        <a:graphic>
          <a:graphicData uri="http://schemas.openxmlformats.org/drawingml/2006/table">
            <a:tbl>
              <a:tblPr firstRow="1" bandRow="1">
                <a:tableStyleId>{5C22544A-7EE6-4342-B048-85BDC9FD1C3A}</a:tableStyleId>
              </a:tblPr>
              <a:tblGrid>
                <a:gridCol w="5024698">
                  <a:extLst>
                    <a:ext uri="{9D8B030D-6E8A-4147-A177-3AD203B41FA5}">
                      <a16:colId xmlns:a16="http://schemas.microsoft.com/office/drawing/2014/main" val="2330041797"/>
                    </a:ext>
                  </a:extLst>
                </a:gridCol>
                <a:gridCol w="4256906">
                  <a:extLst>
                    <a:ext uri="{9D8B030D-6E8A-4147-A177-3AD203B41FA5}">
                      <a16:colId xmlns:a16="http://schemas.microsoft.com/office/drawing/2014/main" val="1107144840"/>
                    </a:ext>
                  </a:extLst>
                </a:gridCol>
                <a:gridCol w="2587752">
                  <a:extLst>
                    <a:ext uri="{9D8B030D-6E8A-4147-A177-3AD203B41FA5}">
                      <a16:colId xmlns:a16="http://schemas.microsoft.com/office/drawing/2014/main" val="1981082848"/>
                    </a:ext>
                  </a:extLst>
                </a:gridCol>
              </a:tblGrid>
              <a:tr h="353284">
                <a:tc>
                  <a:txBody>
                    <a:bodyPr/>
                    <a:lstStyle/>
                    <a:p>
                      <a:pPr algn="l"/>
                      <a:r>
                        <a:rPr lang="en-US" sz="1200" dirty="0">
                          <a:solidFill>
                            <a:schemeClr val="tx1"/>
                          </a:solidFill>
                          <a:latin typeface="Arial" panose="020B0604020202020204" pitchFamily="34" charset="0"/>
                          <a:cs typeface="Arial" panose="020B0604020202020204" pitchFamily="34" charset="0"/>
                        </a:rPr>
                        <a:t>Characterization/Benefits/Entitlements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solidFill>
                            <a:schemeClr val="tx1"/>
                          </a:solidFill>
                          <a:latin typeface="Arial" panose="020B0604020202020204" pitchFamily="34" charset="0"/>
                          <a:cs typeface="Arial" panose="020B0604020202020204" pitchFamily="34" charset="0"/>
                        </a:rPr>
                        <a:t>Voluntary Separation </a:t>
                      </a:r>
                    </a:p>
                    <a:p>
                      <a:pPr algn="l"/>
                      <a:r>
                        <a:rPr lang="en-US" sz="1200" dirty="0">
                          <a:solidFill>
                            <a:schemeClr val="tx1"/>
                          </a:solidFill>
                          <a:latin typeface="Arial" panose="020B0604020202020204" pitchFamily="34" charset="0"/>
                          <a:cs typeface="Arial" panose="020B0604020202020204" pitchFamily="34" charset="0"/>
                        </a:rPr>
                        <a:t>(26 Feb – 6 June 2025 : Active Compo)</a:t>
                      </a:r>
                    </a:p>
                    <a:p>
                      <a:pPr algn="l"/>
                      <a:r>
                        <a:rPr lang="en-US" sz="1200" dirty="0">
                          <a:solidFill>
                            <a:schemeClr val="tx1"/>
                          </a:solidFill>
                          <a:latin typeface="Arial" panose="020B0604020202020204" pitchFamily="34" charset="0"/>
                          <a:cs typeface="Arial" panose="020B0604020202020204" pitchFamily="34" charset="0"/>
                        </a:rPr>
                        <a:t>(26 Feb -  7 July 2025:  Reserve/Army National Guard)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solidFill>
                            <a:schemeClr val="tx1"/>
                          </a:solidFill>
                          <a:latin typeface="Arial" panose="020B0604020202020204" pitchFamily="34" charset="0"/>
                          <a:cs typeface="Arial" panose="020B0604020202020204" pitchFamily="34" charset="0"/>
                        </a:rPr>
                        <a:t>Involuntary Separation           (Effective 7 June: Active Compo)</a:t>
                      </a:r>
                    </a:p>
                    <a:p>
                      <a:pPr algn="l"/>
                      <a:r>
                        <a:rPr lang="en-US" sz="1200" dirty="0">
                          <a:solidFill>
                            <a:schemeClr val="tx1"/>
                          </a:solidFill>
                          <a:latin typeface="Arial" panose="020B0604020202020204" pitchFamily="34" charset="0"/>
                          <a:cs typeface="Arial" panose="020B0604020202020204" pitchFamily="34" charset="0"/>
                        </a:rPr>
                        <a:t>(Effective 8 July: Reserve/ARNG)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34166567"/>
                  </a:ext>
                </a:extLst>
              </a:tr>
              <a:tr h="270544">
                <a:tc>
                  <a:txBody>
                    <a:bodyPr/>
                    <a:lstStyle/>
                    <a:p>
                      <a:pPr algn="l"/>
                      <a:r>
                        <a:rPr lang="en-US" sz="1200" b="1" dirty="0">
                          <a:latin typeface="Arial" panose="020B0604020202020204" pitchFamily="34" charset="0"/>
                          <a:cs typeface="Arial" panose="020B0604020202020204" pitchFamily="34" charset="0"/>
                        </a:rPr>
                        <a:t>Characterization of Service </a:t>
                      </a:r>
                      <a:r>
                        <a:rPr lang="en-US" sz="1200" dirty="0">
                          <a:latin typeface="Arial" panose="020B0604020202020204" pitchFamily="34" charset="0"/>
                          <a:cs typeface="Arial" panose="020B0604020202020204" pitchFamily="34" charset="0"/>
                        </a:rPr>
                        <a:t>– </a:t>
                      </a:r>
                      <a:r>
                        <a:rPr lang="en-US" sz="1200" b="0" dirty="0">
                          <a:latin typeface="Arial" panose="020B0604020202020204" pitchFamily="34" charset="0"/>
                          <a:cs typeface="Arial" panose="020B0604020202020204" pitchFamily="34" charset="0"/>
                        </a:rPr>
                        <a:t>Honorable</a:t>
                      </a:r>
                      <a:r>
                        <a:rPr lang="en-US" sz="1200" dirty="0">
                          <a:latin typeface="Arial" panose="020B0604020202020204" pitchFamily="34" charset="0"/>
                          <a:cs typeface="Arial" panose="020B0604020202020204" pitchFamily="34" charset="0"/>
                        </a:rPr>
                        <a:t> (except where the Soldiers’ record otherwise warrants a lower characterization).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49388243"/>
                  </a:ext>
                </a:extLst>
              </a:tr>
              <a:tr h="270544">
                <a:tc>
                  <a:txBody>
                    <a:bodyPr/>
                    <a:lstStyle/>
                    <a:p>
                      <a:pPr algn="l"/>
                      <a:r>
                        <a:rPr lang="en-US" sz="1200" b="1" dirty="0">
                          <a:latin typeface="Arial" panose="020B0604020202020204" pitchFamily="34" charset="0"/>
                          <a:cs typeface="Arial" panose="020B0604020202020204" pitchFamily="34" charset="0"/>
                        </a:rPr>
                        <a:t>Voluntary Separation Pay  </a:t>
                      </a:r>
                    </a:p>
                    <a:p>
                      <a:pPr marL="0" marR="0" lvl="0" indent="0" algn="l" defTabSz="761135" rtl="0" eaLnBrk="1" fontAlgn="auto" latinLnBrk="0" hangingPunct="1">
                        <a:lnSpc>
                          <a:spcPct val="100000"/>
                        </a:lnSpc>
                        <a:spcBef>
                          <a:spcPts val="0"/>
                        </a:spcBef>
                        <a:spcAft>
                          <a:spcPts val="0"/>
                        </a:spcAft>
                        <a:buClrTx/>
                        <a:buSzTx/>
                        <a:buFontTx/>
                        <a:buNone/>
                        <a:tabLst/>
                        <a:defRPr/>
                      </a:pPr>
                      <a:r>
                        <a:rPr lang="en-US" sz="1200" kern="1200" dirty="0">
                          <a:solidFill>
                            <a:srgbClr val="FF0000"/>
                          </a:solidFill>
                          <a:effectLst/>
                          <a:latin typeface="Arial" panose="020B0604020202020204" pitchFamily="34" charset="0"/>
                          <a:ea typeface="+mn-ea"/>
                          <a:cs typeface="Arial" panose="020B0604020202020204" pitchFamily="34" charset="0"/>
                        </a:rPr>
                        <a:t>*Soldiers must meet all requirements listed in 10 U.S.C. 1175a, DoDI 1332.43 and AR 637-2 to be eligible for voluntary and involuntary separation pay.</a:t>
                      </a:r>
                    </a:p>
                    <a:p>
                      <a:pPr algn="l"/>
                      <a:endParaRPr lang="en-US" sz="600" b="1"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May be provided at a rate that is twice the amount the Soldier would have been eligible for under involuntary separation pay IAW 10 U.S.C. 1175a and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DoDI 1332.43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68647986"/>
                  </a:ext>
                </a:extLst>
              </a:tr>
              <a:tr h="133582">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b="1" dirty="0">
                          <a:latin typeface="Arial" panose="020B0604020202020204" pitchFamily="34" charset="0"/>
                          <a:cs typeface="Arial" panose="020B0604020202020204" pitchFamily="34" charset="0"/>
                        </a:rPr>
                        <a:t>Involuntary Separation Pay </a:t>
                      </a:r>
                    </a:p>
                    <a:p>
                      <a:pPr marL="0" marR="0" lvl="0" indent="0" algn="l" defTabSz="761135" rtl="0" eaLnBrk="1" fontAlgn="auto" latinLnBrk="0" hangingPunct="1">
                        <a:lnSpc>
                          <a:spcPct val="100000"/>
                        </a:lnSpc>
                        <a:spcBef>
                          <a:spcPts val="0"/>
                        </a:spcBef>
                        <a:spcAft>
                          <a:spcPts val="0"/>
                        </a:spcAft>
                        <a:buClrTx/>
                        <a:buSzTx/>
                        <a:buFontTx/>
                        <a:buNone/>
                        <a:tabLst/>
                        <a:defRPr/>
                      </a:pPr>
                      <a:endParaRPr lang="en-US" sz="600" b="1" dirty="0">
                        <a:solidFill>
                          <a:srgbClr val="FF0000"/>
                        </a:solidFill>
                        <a:latin typeface="Arial" panose="020B0604020202020204" pitchFamily="34" charset="0"/>
                        <a:cs typeface="Arial" panose="020B0604020202020204" pitchFamily="34" charset="0"/>
                      </a:endParaRPr>
                    </a:p>
                    <a:p>
                      <a:pPr marL="0" marR="0" lvl="0" indent="0" algn="l" defTabSz="761135" rtl="0" eaLnBrk="1" fontAlgn="auto" latinLnBrk="0" hangingPunct="1">
                        <a:lnSpc>
                          <a:spcPct val="100000"/>
                        </a:lnSpc>
                        <a:spcBef>
                          <a:spcPts val="0"/>
                        </a:spcBef>
                        <a:spcAft>
                          <a:spcPts val="0"/>
                        </a:spcAft>
                        <a:buClrTx/>
                        <a:buSzTx/>
                        <a:buFontTx/>
                        <a:buNone/>
                        <a:tabLst/>
                        <a:defRPr/>
                      </a:pPr>
                      <a:r>
                        <a:rPr lang="en-US" sz="1200" kern="1200" dirty="0">
                          <a:solidFill>
                            <a:srgbClr val="FF0000"/>
                          </a:solidFill>
                          <a:effectLst/>
                          <a:latin typeface="Arial" panose="020B0604020202020204" pitchFamily="34" charset="0"/>
                          <a:ea typeface="+mn-ea"/>
                          <a:cs typeface="Arial" panose="020B0604020202020204" pitchFamily="34" charset="0"/>
                        </a:rPr>
                        <a:t>*Soldiers must meet all requirements listed in 10 U.S.C. 1175a, DoDI 1332.43 and AR 637-2 to be eligible for voluntary and involuntary separation pay.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b="0" i="0" u="none" strike="noStrike" baseline="0" dirty="0">
                          <a:solidFill>
                            <a:srgbClr val="212121"/>
                          </a:solidFill>
                          <a:latin typeface="Arial" panose="020B0604020202020204" pitchFamily="34" charset="0"/>
                          <a:cs typeface="Arial" panose="020B0604020202020204" pitchFamily="34" charset="0"/>
                        </a:rPr>
                        <a:t>May be provided full involuntary separation pay in accordance with 10 U.S.C. § 1174, DoDI 1332.29, and AR 637-2</a:t>
                      </a:r>
                      <a:r>
                        <a:rPr lang="en-US" sz="1200" b="0" i="0" u="none" strike="noStrike" baseline="0" dirty="0">
                          <a:solidFill>
                            <a:srgbClr val="494949"/>
                          </a:solidFill>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7815667"/>
                  </a:ext>
                </a:extLst>
              </a:tr>
              <a:tr h="0">
                <a:tc>
                  <a:txBody>
                    <a:bodyPr/>
                    <a:lstStyle/>
                    <a:p>
                      <a:pPr algn="l"/>
                      <a:r>
                        <a:rPr lang="en-US" sz="1200" b="1" dirty="0">
                          <a:latin typeface="Arial" panose="020B0604020202020204" pitchFamily="34" charset="0"/>
                          <a:cs typeface="Arial" panose="020B0604020202020204" pitchFamily="34" charset="0"/>
                        </a:rPr>
                        <a:t>Temporary Early Retirement Authority (TERA)</a:t>
                      </a:r>
                      <a:r>
                        <a:rPr lang="en-US" sz="1200" dirty="0">
                          <a:latin typeface="Arial" panose="020B0604020202020204" pitchFamily="34" charset="0"/>
                          <a:cs typeface="Arial" panose="020B0604020202020204" pitchFamily="34" charset="0"/>
                        </a:rPr>
                        <a:t> (Active Component and Active Guard Reserve (USAR and ARNG) (AGR) Soldiers identified for separation with over 18 but less than 20 years of total active federal service are eligible for early retirement under TERA IAW DoDI 1332.46. TERA authority is withheld to the ASA (M&amp;RA)).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b="0" dirty="0">
                          <a:latin typeface="Arial" panose="020B0604020202020204" pitchFamily="34" charset="0"/>
                          <a:cs typeface="Arial" panose="020B060402020202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7069290"/>
                  </a:ext>
                </a:extLst>
              </a:tr>
              <a:tr h="400049">
                <a:tc>
                  <a:txBody>
                    <a:bodyPr/>
                    <a:lstStyle/>
                    <a:p>
                      <a:pPr algn="l"/>
                      <a:r>
                        <a:rPr lang="en-US" sz="1200" b="1" dirty="0">
                          <a:latin typeface="Arial" panose="020B0604020202020204" pitchFamily="34" charset="0"/>
                          <a:cs typeface="Arial" panose="020B0604020202020204" pitchFamily="34" charset="0"/>
                        </a:rPr>
                        <a:t>Bonus recoupment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solidFill>
                            <a:schemeClr val="tx1"/>
                          </a:solidFill>
                          <a:latin typeface="Arial" panose="020B0604020202020204" pitchFamily="34" charset="0"/>
                          <a:cs typeface="Arial" panose="020B0604020202020204" pitchFamily="34" charset="0"/>
                        </a:rPr>
                        <a:t>No recoupment for any bonuses </a:t>
                      </a:r>
                    </a:p>
                    <a:p>
                      <a:pPr algn="l"/>
                      <a:r>
                        <a:rPr lang="en-US" sz="1200" dirty="0">
                          <a:solidFill>
                            <a:schemeClr val="tx1"/>
                          </a:solidFill>
                          <a:latin typeface="Arial" panose="020B0604020202020204" pitchFamily="34" charset="0"/>
                          <a:cs typeface="Arial" panose="020B0604020202020204" pitchFamily="34" charset="0"/>
                        </a:rPr>
                        <a:t>received before 26 Feb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Army may recoup any bonuses received prior to 26 Feb 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40079584"/>
                  </a:ext>
                </a:extLst>
              </a:tr>
              <a:tr h="452493">
                <a:tc>
                  <a:txBody>
                    <a:bodyPr/>
                    <a:lstStyle/>
                    <a:p>
                      <a:pPr algn="l"/>
                      <a:r>
                        <a:rPr lang="en-US" sz="1200" b="1" dirty="0">
                          <a:solidFill>
                            <a:schemeClr val="tx1"/>
                          </a:solidFill>
                          <a:latin typeface="Arial" panose="020B0604020202020204" pitchFamily="34" charset="0"/>
                          <a:cs typeface="Arial" panose="020B0604020202020204" pitchFamily="34" charset="0"/>
                        </a:rPr>
                        <a:t>Military Service Obligations Waived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8682538"/>
                  </a:ext>
                </a:extLst>
              </a:tr>
              <a:tr h="320269">
                <a:tc>
                  <a:txBody>
                    <a:bodyPr/>
                    <a:lstStyle/>
                    <a:p>
                      <a:pPr algn="l"/>
                      <a:r>
                        <a:rPr lang="en-US" sz="1200" b="1" dirty="0">
                          <a:latin typeface="Arial" panose="020B0604020202020204" pitchFamily="34" charset="0"/>
                          <a:cs typeface="Arial" panose="020B0604020202020204" pitchFamily="34" charset="0"/>
                        </a:rPr>
                        <a:t>TRICARE Eligibility</a:t>
                      </a:r>
                      <a:r>
                        <a:rPr lang="en-US" sz="1200" dirty="0">
                          <a:latin typeface="Arial" panose="020B0604020202020204" pitchFamily="34" charset="0"/>
                          <a:cs typeface="Arial" panose="020B0604020202020204" pitchFamily="34" charset="0"/>
                        </a:rPr>
                        <a:t> (SM and covered dependents)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Yes (180-days post separation)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Yes (180-days post separation)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03235773"/>
                  </a:ext>
                </a:extLst>
              </a:tr>
              <a:tr h="246184">
                <a:tc>
                  <a:txBody>
                    <a:bodyPr/>
                    <a:lstStyle/>
                    <a:p>
                      <a:pPr algn="l"/>
                      <a:r>
                        <a:rPr lang="en-US" sz="1200" b="1" dirty="0">
                          <a:latin typeface="Arial" panose="020B0604020202020204" pitchFamily="34" charset="0"/>
                          <a:cs typeface="Arial" panose="020B0604020202020204" pitchFamily="34" charset="0"/>
                        </a:rPr>
                        <a:t>Transfer of Education Benefits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US" sz="1200" dirty="0">
                          <a:latin typeface="Arial" panose="020B0604020202020204" pitchFamily="34" charset="0"/>
                          <a:cs typeface="Arial" panose="020B0604020202020204" pitchFamily="34" charset="0"/>
                        </a:rPr>
                        <a:t>Yes, any remaining service obligation for Soldiers who have already transferred benefits will be waived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761135"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55604864"/>
                  </a:ext>
                </a:extLst>
              </a:tr>
            </a:tbl>
          </a:graphicData>
        </a:graphic>
      </p:graphicFrame>
      <p:sp>
        <p:nvSpPr>
          <p:cNvPr id="3" name="TextBox 2">
            <a:extLst>
              <a:ext uri="{FF2B5EF4-FFF2-40B4-BE49-F238E27FC236}">
                <a16:creationId xmlns:a16="http://schemas.microsoft.com/office/drawing/2014/main" id="{4FDABB0A-5733-6415-F0EC-7647DBA62AF8}"/>
              </a:ext>
            </a:extLst>
          </p:cNvPr>
          <p:cNvSpPr txBox="1"/>
          <p:nvPr/>
        </p:nvSpPr>
        <p:spPr>
          <a:xfrm>
            <a:off x="0" y="0"/>
            <a:ext cx="12192000" cy="861774"/>
          </a:xfrm>
          <a:prstGeom prst="rect">
            <a:avLst/>
          </a:prstGeom>
          <a:noFill/>
        </p:spPr>
        <p:txBody>
          <a:bodyPr wrap="square" rtlCol="0">
            <a:spAutoFit/>
          </a:bodyPr>
          <a:lstStyle/>
          <a:p>
            <a:pPr algn="ctr"/>
            <a:r>
              <a:rPr lang="en-US" sz="2500" b="1" dirty="0">
                <a:latin typeface="Arial" panose="020B0604020202020204" pitchFamily="34" charset="0"/>
                <a:cs typeface="Arial" panose="020B0604020202020204" pitchFamily="34" charset="0"/>
              </a:rPr>
              <a:t>Gender Dysphoria Separation </a:t>
            </a:r>
          </a:p>
          <a:p>
            <a:pPr algn="ctr"/>
            <a:r>
              <a:rPr lang="en-US" sz="2500" b="1" dirty="0">
                <a:latin typeface="Arial" panose="020B0604020202020204" pitchFamily="34" charset="0"/>
                <a:cs typeface="Arial" panose="020B0604020202020204" pitchFamily="34" charset="0"/>
              </a:rPr>
              <a:t>Benefits Overview</a:t>
            </a:r>
          </a:p>
        </p:txBody>
      </p:sp>
    </p:spTree>
    <p:extLst>
      <p:ext uri="{BB962C8B-B14F-4D97-AF65-F5344CB8AC3E}">
        <p14:creationId xmlns:p14="http://schemas.microsoft.com/office/powerpoint/2010/main" val="411013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DABB0A-5733-6415-F0EC-7647DBA62AF8}"/>
              </a:ext>
            </a:extLst>
          </p:cNvPr>
          <p:cNvSpPr txBox="1"/>
          <p:nvPr/>
        </p:nvSpPr>
        <p:spPr>
          <a:xfrm>
            <a:off x="-40433" y="258144"/>
            <a:ext cx="12192000" cy="477054"/>
          </a:xfrm>
          <a:prstGeom prst="rect">
            <a:avLst/>
          </a:prstGeom>
          <a:noFill/>
        </p:spPr>
        <p:txBody>
          <a:bodyPr wrap="square" rtlCol="0">
            <a:spAutoFit/>
          </a:bodyPr>
          <a:lstStyle/>
          <a:p>
            <a:pPr algn="ctr"/>
            <a:r>
              <a:rPr lang="en-US" sz="2500" b="1" dirty="0">
                <a:latin typeface="Arial" panose="020B0604020202020204" pitchFamily="34" charset="0"/>
                <a:cs typeface="Arial" panose="020B0604020202020204" pitchFamily="34" charset="0"/>
              </a:rPr>
              <a:t>Separation Pay Processes and Examples</a:t>
            </a:r>
          </a:p>
        </p:txBody>
      </p:sp>
      <p:sp>
        <p:nvSpPr>
          <p:cNvPr id="5" name="TextBox 4">
            <a:extLst>
              <a:ext uri="{FF2B5EF4-FFF2-40B4-BE49-F238E27FC236}">
                <a16:creationId xmlns:a16="http://schemas.microsoft.com/office/drawing/2014/main" id="{BA0B1CBD-3009-F5AF-38FE-6596EA7507E1}"/>
              </a:ext>
            </a:extLst>
          </p:cNvPr>
          <p:cNvSpPr txBox="1"/>
          <p:nvPr/>
        </p:nvSpPr>
        <p:spPr>
          <a:xfrm>
            <a:off x="270588" y="1138328"/>
            <a:ext cx="11569959" cy="5078313"/>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Voluntary Separation Pay (10 U.S.C. §1175a) may be up to </a:t>
            </a:r>
            <a:r>
              <a:rPr lang="en-US" b="1" dirty="0">
                <a:latin typeface="Arial" panose="020B0604020202020204" pitchFamily="34" charset="0"/>
                <a:cs typeface="Arial" panose="020B0604020202020204" pitchFamily="34" charset="0"/>
              </a:rPr>
              <a:t>2 times</a:t>
            </a:r>
            <a:r>
              <a:rPr lang="en-US" dirty="0">
                <a:latin typeface="Arial" panose="020B0604020202020204" pitchFamily="34" charset="0"/>
                <a:cs typeface="Arial" panose="020B0604020202020204" pitchFamily="34" charset="0"/>
              </a:rPr>
              <a:t> involuntary pay by current DoD policy</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Years of active service x (monthly base pay at time of discharge x 12) x 10% </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Full months are counted as 1/12 of a year with any remaining days not accounted for.</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Multiply by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for voluntary separations</a:t>
            </a:r>
          </a:p>
          <a:p>
            <a:pPr lvl="1"/>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Example 1: E5 with 8 years of active service and $4,142.40 base pay</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Calculate annual base pay: $4,142.40 x </a:t>
            </a:r>
            <a:r>
              <a:rPr lang="en-US" b="1" u="sng" dirty="0">
                <a:latin typeface="Arial" panose="020B0604020202020204" pitchFamily="34" charset="0"/>
                <a:cs typeface="Arial" panose="020B0604020202020204" pitchFamily="34" charset="0"/>
              </a:rPr>
              <a:t>12</a:t>
            </a:r>
            <a:r>
              <a:rPr lang="en-US" dirty="0">
                <a:latin typeface="Arial" panose="020B0604020202020204" pitchFamily="34" charset="0"/>
                <a:cs typeface="Arial" panose="020B0604020202020204" pitchFamily="34" charset="0"/>
              </a:rPr>
              <a:t> = $49,708.80</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Multiply by years of service: $49708.80 x </a:t>
            </a:r>
            <a:r>
              <a:rPr lang="en-US" b="1" u="sng" dirty="0">
                <a:latin typeface="Arial" panose="020B0604020202020204" pitchFamily="34" charset="0"/>
                <a:cs typeface="Arial" panose="020B0604020202020204" pitchFamily="34" charset="0"/>
              </a:rPr>
              <a:t>8</a:t>
            </a:r>
            <a:r>
              <a:rPr lang="en-US" dirty="0">
                <a:latin typeface="Arial" panose="020B0604020202020204" pitchFamily="34" charset="0"/>
                <a:cs typeface="Arial" panose="020B0604020202020204" pitchFamily="34" charset="0"/>
              </a:rPr>
              <a:t> = $397,670.40</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Multiply by 10%: $397,670.40 x </a:t>
            </a:r>
            <a:r>
              <a:rPr lang="en-US" b="1" u="sng" dirty="0">
                <a:latin typeface="Arial" panose="020B0604020202020204" pitchFamily="34" charset="0"/>
                <a:cs typeface="Arial" panose="020B0604020202020204" pitchFamily="34" charset="0"/>
              </a:rPr>
              <a:t>0.1</a:t>
            </a:r>
            <a:r>
              <a:rPr lang="en-US" dirty="0">
                <a:latin typeface="Arial" panose="020B0604020202020204" pitchFamily="34" charset="0"/>
                <a:cs typeface="Arial" panose="020B0604020202020204" pitchFamily="34" charset="0"/>
              </a:rPr>
              <a:t> = $39,767.04 (involuntary separation pay)</a:t>
            </a:r>
          </a:p>
          <a:p>
            <a:pPr marL="742950" lvl="1" indent="-285750">
              <a:buFont typeface="Arial" panose="020B0604020202020204" pitchFamily="34" charset="0"/>
              <a:buChar char="•"/>
            </a:pPr>
            <a:r>
              <a:rPr lang="en-US" b="1" dirty="0">
                <a:latin typeface="Arial" panose="020B0604020202020204" pitchFamily="34" charset="0"/>
                <a:cs typeface="Arial" panose="020B0604020202020204" pitchFamily="34" charset="0"/>
              </a:rPr>
              <a:t>Multiply by 2 if SM separated voluntarily: $39,767.04 x 2 = $79,534.08 (voluntary separation pay)</a:t>
            </a:r>
          </a:p>
          <a:p>
            <a:pPr lvl="1"/>
            <a:endParaRPr lang="en-US" b="1"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Example 2: W3 with 12 years, 5 months active service and $6,875.10 base pay</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Calculate annual base pay: $6,875.10 x </a:t>
            </a:r>
            <a:r>
              <a:rPr lang="en-US" b="1" u="sng" dirty="0">
                <a:latin typeface="Arial" panose="020B0604020202020204" pitchFamily="34" charset="0"/>
                <a:cs typeface="Arial" panose="020B0604020202020204" pitchFamily="34" charset="0"/>
              </a:rPr>
              <a:t>12</a:t>
            </a:r>
            <a:r>
              <a:rPr lang="en-US" dirty="0">
                <a:latin typeface="Arial" panose="020B0604020202020204" pitchFamily="34" charset="0"/>
                <a:cs typeface="Arial" panose="020B0604020202020204" pitchFamily="34" charset="0"/>
              </a:rPr>
              <a:t> = $82,501.20</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Multiply by years of service: $82,501.20 x </a:t>
            </a:r>
            <a:r>
              <a:rPr lang="en-US" b="1" u="sng" dirty="0">
                <a:latin typeface="Arial" panose="020B0604020202020204" pitchFamily="34" charset="0"/>
                <a:cs typeface="Arial" panose="020B0604020202020204" pitchFamily="34" charset="0"/>
              </a:rPr>
              <a:t>12.417</a:t>
            </a:r>
            <a:r>
              <a:rPr lang="en-US" dirty="0">
                <a:latin typeface="Arial" panose="020B0604020202020204" pitchFamily="34" charset="0"/>
                <a:cs typeface="Arial" panose="020B0604020202020204" pitchFamily="34" charset="0"/>
              </a:rPr>
              <a:t> = $1,024,417.40</a:t>
            </a:r>
          </a:p>
          <a:p>
            <a:pPr marL="742950" lvl="1" indent="-285750">
              <a:buFont typeface="Arial" panose="020B0604020202020204" pitchFamily="34" charset="0"/>
              <a:buChar char="•"/>
            </a:pPr>
            <a:r>
              <a:rPr lang="en-US" dirty="0">
                <a:latin typeface="Arial" panose="020B0604020202020204" pitchFamily="34" charset="0"/>
                <a:cs typeface="Arial" panose="020B0604020202020204" pitchFamily="34" charset="0"/>
              </a:rPr>
              <a:t>Multiply by 10%: $1,024,417.40 x </a:t>
            </a:r>
            <a:r>
              <a:rPr lang="en-US" b="1" u="sng" dirty="0">
                <a:latin typeface="Arial" panose="020B0604020202020204" pitchFamily="34" charset="0"/>
                <a:cs typeface="Arial" panose="020B0604020202020204" pitchFamily="34" charset="0"/>
              </a:rPr>
              <a:t>0.1</a:t>
            </a:r>
            <a:r>
              <a:rPr lang="en-US" dirty="0">
                <a:latin typeface="Arial" panose="020B0604020202020204" pitchFamily="34" charset="0"/>
                <a:cs typeface="Arial" panose="020B0604020202020204" pitchFamily="34" charset="0"/>
              </a:rPr>
              <a:t> = $102,441.74 (involuntary separation pay)</a:t>
            </a:r>
          </a:p>
          <a:p>
            <a:pPr marL="742950" lvl="1" indent="-285750">
              <a:buFont typeface="Arial" panose="020B0604020202020204" pitchFamily="34" charset="0"/>
              <a:buChar char="•"/>
            </a:pPr>
            <a:r>
              <a:rPr lang="en-US" b="1" dirty="0">
                <a:latin typeface="Arial" panose="020B0604020202020204" pitchFamily="34" charset="0"/>
                <a:cs typeface="Arial" panose="020B0604020202020204" pitchFamily="34" charset="0"/>
              </a:rPr>
              <a:t>Multiply by 2 if SM separated voluntarily: $102,441.74 x 2 = $204,883.48 (voluntary separation pay)</a:t>
            </a:r>
          </a:p>
        </p:txBody>
      </p:sp>
      <p:sp>
        <p:nvSpPr>
          <p:cNvPr id="4" name="TextBox 3">
            <a:extLst>
              <a:ext uri="{FF2B5EF4-FFF2-40B4-BE49-F238E27FC236}">
                <a16:creationId xmlns:a16="http://schemas.microsoft.com/office/drawing/2014/main" id="{6752A195-0004-5823-F3B2-B4BC2690BD42}"/>
              </a:ext>
            </a:extLst>
          </p:cNvPr>
          <p:cNvSpPr txBox="1"/>
          <p:nvPr/>
        </p:nvSpPr>
        <p:spPr>
          <a:xfrm>
            <a:off x="270588" y="6489863"/>
            <a:ext cx="6014513" cy="276999"/>
          </a:xfrm>
          <a:prstGeom prst="rect">
            <a:avLst/>
          </a:prstGeom>
          <a:noFill/>
        </p:spPr>
        <p:txBody>
          <a:bodyPr wrap="square">
            <a:spAutoFit/>
          </a:bodyPr>
          <a:lstStyle/>
          <a:p>
            <a:r>
              <a:rPr lang="en-US" sz="1200" dirty="0"/>
              <a:t>Reference </a:t>
            </a:r>
            <a:r>
              <a:rPr lang="en-US" sz="1200" dirty="0" err="1"/>
              <a:t>DoDFMR</a:t>
            </a:r>
            <a:r>
              <a:rPr lang="en-US" sz="1200" dirty="0"/>
              <a:t>, VOL 7a, CH35</a:t>
            </a:r>
          </a:p>
        </p:txBody>
      </p:sp>
    </p:spTree>
    <p:extLst>
      <p:ext uri="{BB962C8B-B14F-4D97-AF65-F5344CB8AC3E}">
        <p14:creationId xmlns:p14="http://schemas.microsoft.com/office/powerpoint/2010/main" val="747902209"/>
      </p:ext>
    </p:extLst>
  </p:cSld>
  <p:clrMapOvr>
    <a:masterClrMapping/>
  </p:clrMapOvr>
</p:sld>
</file>

<file path=ppt/theme/theme1.xml><?xml version="1.0" encoding="utf-8"?>
<a:theme xmlns:a="http://schemas.openxmlformats.org/drawingml/2006/main" name="2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9C326BB5A4C904B800D84D058DCE70E" ma:contentTypeVersion="9" ma:contentTypeDescription="Create a new document." ma:contentTypeScope="" ma:versionID="a3b5c0f6918b011f85bb7c15673bc0f3">
  <xsd:schema xmlns:xsd="http://www.w3.org/2001/XMLSchema" xmlns:xs="http://www.w3.org/2001/XMLSchema" xmlns:p="http://schemas.microsoft.com/office/2006/metadata/properties" xmlns:ns1="http://schemas.microsoft.com/sharepoint/v3" xmlns:ns2="3ef31cf2-bdc2-4d31-97b1-9657e3de32a7" xmlns:ns3="14e9365f-4af1-4fbb-b023-784a6e81e20a" targetNamespace="http://schemas.microsoft.com/office/2006/metadata/properties" ma:root="true" ma:fieldsID="80917072dbe2a4ada27a291766d671dc" ns1:_="" ns2:_="" ns3:_="">
    <xsd:import namespace="http://schemas.microsoft.com/sharepoint/v3"/>
    <xsd:import namespace="3ef31cf2-bdc2-4d31-97b1-9657e3de32a7"/>
    <xsd:import namespace="14e9365f-4af1-4fbb-b023-784a6e81e20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1:_ip_UnifiedCompliancePolicyProperties" minOccurs="0"/>
                <xsd:element ref="ns1:_ip_UnifiedCompliancePolicyUIAction" minOccurs="0"/>
                <xsd:element ref="ns2:Com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31cf2-bdc2-4d31-97b1-9657e3de32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Comment" ma:index="16" nillable="true" ma:displayName="Comment" ma:format="Dropdown" ma:internalName="Com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4e9365f-4af1-4fbb-b023-784a6e81e2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Comment xmlns="3ef31cf2-bdc2-4d31-97b1-9657e3de32a7" xsi:nil="true"/>
  </documentManagement>
</p:properties>
</file>

<file path=customXml/itemProps1.xml><?xml version="1.0" encoding="utf-8"?>
<ds:datastoreItem xmlns:ds="http://schemas.openxmlformats.org/officeDocument/2006/customXml" ds:itemID="{7957EDB0-7DF2-4E7E-93EA-F9AEAC827E41}"/>
</file>

<file path=customXml/itemProps2.xml><?xml version="1.0" encoding="utf-8"?>
<ds:datastoreItem xmlns:ds="http://schemas.openxmlformats.org/officeDocument/2006/customXml" ds:itemID="{2068FDF1-F92C-4A65-860A-92F86E9F7EDE}">
  <ds:schemaRefs>
    <ds:schemaRef ds:uri="http://schemas.microsoft.com/sharepoint/v3/contenttype/forms"/>
  </ds:schemaRefs>
</ds:datastoreItem>
</file>

<file path=customXml/itemProps3.xml><?xml version="1.0" encoding="utf-8"?>
<ds:datastoreItem xmlns:ds="http://schemas.openxmlformats.org/officeDocument/2006/customXml" ds:itemID="{293E433E-F015-407C-8E79-EA28E7904179}">
  <ds:schemaRefs>
    <ds:schemaRef ds:uri="http://purl.org/dc/terms/"/>
    <ds:schemaRef ds:uri="401c3f81-b476-4716-9429-4de4e84dc700"/>
    <ds:schemaRef ds:uri="http://schemas.microsoft.com/office/2006/metadata/properties"/>
    <ds:schemaRef ds:uri="http://schemas.microsoft.com/office/infopath/2007/PartnerControls"/>
    <ds:schemaRef ds:uri="http://schemas.microsoft.com/office/2006/documentManagement/types"/>
    <ds:schemaRef ds:uri="http://purl.org/dc/dcmitype/"/>
    <ds:schemaRef ds:uri="http://www.w3.org/XML/1998/namespace"/>
    <ds:schemaRef ds:uri="http://schemas.openxmlformats.org/package/2006/metadata/core-properties"/>
    <ds:schemaRef ds:uri="http://purl.org/dc/elements/1.1/"/>
  </ds:schemaRefs>
</ds:datastoreItem>
</file>

<file path=docMetadata/LabelInfo.xml><?xml version="1.0" encoding="utf-8"?>
<clbl:labelList xmlns:clbl="http://schemas.microsoft.com/office/2020/mipLabelMetadata">
  <clbl:label id="{554eecc5-e26c-4620-b240-5a8bb326c33d}" enabled="1" method="Standard" siteId="{fae6d70f-954b-4811-92b6-0530d6f84c43}" removed="0"/>
</clbl:labelList>
</file>

<file path=docProps/app.xml><?xml version="1.0" encoding="utf-8"?>
<Properties xmlns="http://schemas.openxmlformats.org/officeDocument/2006/extended-properties" xmlns:vt="http://schemas.openxmlformats.org/officeDocument/2006/docPropsVTypes">
  <Template/>
  <TotalTime>524</TotalTime>
  <Words>581</Words>
  <Application>Microsoft Office PowerPoint</Application>
  <PresentationFormat>Widescreen</PresentationFormat>
  <Paragraphs>57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20_Office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Brian K (Blake) II MSG USARMY HQDA DCS G-1 (USA)</dc:creator>
  <cp:lastModifiedBy>Kilgore, Alexandra K MAJ USARMY HQDA DCS G-1 (USA)</cp:lastModifiedBy>
  <cp:revision>18</cp:revision>
  <cp:lastPrinted>2025-03-14T16:29:12Z</cp:lastPrinted>
  <dcterms:created xsi:type="dcterms:W3CDTF">2023-07-12T15:08:54Z</dcterms:created>
  <dcterms:modified xsi:type="dcterms:W3CDTF">2025-05-20T20:19:20Z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0x01010049C326BB5A4C904B800D84D058DCE70E</vt:lpwstr>
  </property>
  <property fmtid="{D5CDD505-2E9C-101B-9397-08002B2CF9AE}" pid="3" name="MediaServiceImageTags">
    <vt:lpwstr/>
  </property>
</Properties>
</file>